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0E8E2-E17B-46FD-817E-75E0A0B6E086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036E4-24F8-4DDC-91F8-1F0BD8CCA08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8060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6FC420-2895-4102-99F7-EE1659792A47}" type="slidenum">
              <a:rPr lang="en-AU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5618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66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866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084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865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0584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000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1608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966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288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1953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299CC-07F4-4DC6-A836-01AE6203F8EA}" type="datetimeFigureOut">
              <a:rPr lang="en-AU" smtClean="0"/>
              <a:t>29/12/2016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77856-6028-4AA5-B863-05D522400D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937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Normalisation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038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Raw Data</a:t>
            </a:r>
          </a:p>
        </p:txBody>
      </p:sp>
      <p:pic>
        <p:nvPicPr>
          <p:cNvPr id="542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28775"/>
            <a:ext cx="8696325" cy="3455988"/>
          </a:xfrm>
          <a:noFill/>
        </p:spPr>
      </p:pic>
    </p:spTree>
    <p:extLst>
      <p:ext uri="{BB962C8B-B14F-4D97-AF65-F5344CB8AC3E}">
        <p14:creationId xmlns:p14="http://schemas.microsoft.com/office/powerpoint/2010/main" val="278776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1NF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8313" y="1557338"/>
          <a:ext cx="8136905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1584176"/>
                <a:gridCol w="1512168"/>
                <a:gridCol w="2658198"/>
                <a:gridCol w="942204"/>
              </a:tblGrid>
              <a:tr h="54411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 dirty="0">
                          <a:effectLst/>
                        </a:rPr>
                        <a:t>First Name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 dirty="0">
                          <a:effectLst/>
                        </a:rPr>
                        <a:t>Last Name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>
                          <a:effectLst/>
                        </a:rPr>
                        <a:t>DOB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>
                          <a:effectLst/>
                        </a:rPr>
                        <a:t>Tournament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>
                          <a:effectLst/>
                        </a:rPr>
                        <a:t>Year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25354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>
                          <a:effectLst/>
                        </a:rPr>
                        <a:t>Chip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 dirty="0" err="1">
                          <a:effectLst/>
                        </a:rPr>
                        <a:t>Masterton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 dirty="0">
                          <a:effectLst/>
                        </a:rPr>
                        <a:t>14/03/1977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 dirty="0">
                          <a:effectLst/>
                        </a:rPr>
                        <a:t>Indiana Invitational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>
                          <a:effectLst/>
                        </a:rPr>
                        <a:t>1999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25354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>
                          <a:effectLst/>
                        </a:rPr>
                        <a:t>Al 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>
                          <a:effectLst/>
                        </a:rPr>
                        <a:t>Fredrickson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>
                          <a:effectLst/>
                        </a:rPr>
                        <a:t>21/07/1975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 dirty="0">
                          <a:effectLst/>
                        </a:rPr>
                        <a:t>Indiana Invitational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>
                          <a:effectLst/>
                        </a:rPr>
                        <a:t>1998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25354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>
                          <a:effectLst/>
                        </a:rPr>
                        <a:t>Bob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>
                          <a:effectLst/>
                        </a:rPr>
                        <a:t>Albertson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>
                          <a:effectLst/>
                        </a:rPr>
                        <a:t>28/09/1968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 dirty="0">
                          <a:effectLst/>
                        </a:rPr>
                        <a:t>Cleveland Open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>
                          <a:effectLst/>
                        </a:rPr>
                        <a:t>1999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411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>
                          <a:effectLst/>
                        </a:rPr>
                        <a:t>Al 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>
                          <a:effectLst/>
                        </a:rPr>
                        <a:t>Fredrickson</a:t>
                      </a:r>
                      <a:endParaRPr lang="en-AU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 dirty="0">
                          <a:effectLst/>
                        </a:rPr>
                        <a:t>21/07/1975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u="none" strike="noStrike" dirty="0">
                          <a:effectLst/>
                        </a:rPr>
                        <a:t>Des Moines Masters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 dirty="0">
                          <a:effectLst/>
                        </a:rPr>
                        <a:t>1999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5337" name="TextBox 4"/>
          <p:cNvSpPr txBox="1">
            <a:spLocks noChangeArrowheads="1"/>
          </p:cNvSpPr>
          <p:nvPr/>
        </p:nvSpPr>
        <p:spPr bwMode="auto">
          <a:xfrm>
            <a:off x="971550" y="4581525"/>
            <a:ext cx="73247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AU" sz="2800"/>
              <a:t>Data broken up into separate fields</a:t>
            </a:r>
          </a:p>
          <a:p>
            <a:pPr marL="457200" indent="-457200">
              <a:buFont typeface="Arial" charset="0"/>
              <a:buChar char="•"/>
            </a:pPr>
            <a:r>
              <a:rPr lang="en-AU" sz="2800"/>
              <a:t>Date of birth converted into proper format</a:t>
            </a:r>
          </a:p>
        </p:txBody>
      </p:sp>
    </p:spTree>
    <p:extLst>
      <p:ext uri="{BB962C8B-B14F-4D97-AF65-F5344CB8AC3E}">
        <p14:creationId xmlns:p14="http://schemas.microsoft.com/office/powerpoint/2010/main" val="137080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2NF</a:t>
            </a:r>
          </a:p>
        </p:txBody>
      </p:sp>
      <p:sp>
        <p:nvSpPr>
          <p:cNvPr id="56323" name="TextBox 5"/>
          <p:cNvSpPr txBox="1">
            <a:spLocks noChangeArrowheads="1"/>
          </p:cNvSpPr>
          <p:nvPr/>
        </p:nvSpPr>
        <p:spPr bwMode="auto">
          <a:xfrm>
            <a:off x="617538" y="4941888"/>
            <a:ext cx="78486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AU" sz="2800"/>
              <a:t>Data grouped but …</a:t>
            </a:r>
          </a:p>
          <a:p>
            <a:pPr marL="1200150" lvl="1" indent="-457200">
              <a:buFont typeface="Arial" charset="0"/>
              <a:buChar char="•"/>
            </a:pPr>
            <a:r>
              <a:rPr lang="en-AU" sz="2800"/>
              <a:t>Data is still repeated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68538" y="3500438"/>
          <a:ext cx="5903168" cy="114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6385"/>
                <a:gridCol w="1242772"/>
                <a:gridCol w="1387281"/>
                <a:gridCol w="2026730"/>
              </a:tblGrid>
              <a:tr h="294117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Player Code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First Name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Last Name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u="none" strike="noStrike">
                          <a:effectLst/>
                        </a:rPr>
                        <a:t>DOB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397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Chip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Masterton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14/03/1977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397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2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Al 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Fredrickson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21/07/1975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397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3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Bob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Albertson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28/09/1968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6351" name="TextBox 5"/>
          <p:cNvSpPr txBox="1">
            <a:spLocks noChangeArrowheads="1"/>
          </p:cNvSpPr>
          <p:nvPr/>
        </p:nvSpPr>
        <p:spPr bwMode="auto">
          <a:xfrm>
            <a:off x="2411413" y="3100388"/>
            <a:ext cx="3384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/>
              <a:t>Player Phone Numbers</a:t>
            </a:r>
          </a:p>
        </p:txBody>
      </p:sp>
      <p:sp>
        <p:nvSpPr>
          <p:cNvPr id="56352" name="TextBox 9"/>
          <p:cNvSpPr txBox="1">
            <a:spLocks noChangeArrowheads="1"/>
          </p:cNvSpPr>
          <p:nvPr/>
        </p:nvSpPr>
        <p:spPr bwMode="auto">
          <a:xfrm>
            <a:off x="395288" y="981075"/>
            <a:ext cx="3384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/>
              <a:t>Tournament Winners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27063" y="1557338"/>
          <a:ext cx="5853746" cy="1352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010"/>
                <a:gridCol w="1090839"/>
                <a:gridCol w="1217680"/>
                <a:gridCol w="1817008"/>
                <a:gridCol w="634209"/>
              </a:tblGrid>
              <a:tr h="276225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Player Code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First Name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Last Name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Tournament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u="none" strike="noStrike">
                          <a:effectLst/>
                        </a:rPr>
                        <a:t>Year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Chip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Masterton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Indiana Invitational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1999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2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Al 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Fredrickson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Indiana Invitational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1998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3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Bob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Albertson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Cleveland Open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1999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2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Al 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Fredrickson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Des Moines Masters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1999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627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3NF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57200" y="4714875"/>
            <a:ext cx="8229600" cy="1882775"/>
          </a:xfrm>
        </p:spPr>
        <p:txBody>
          <a:bodyPr/>
          <a:lstStyle/>
          <a:p>
            <a:r>
              <a:rPr lang="en-AU" sz="2400" smtClean="0"/>
              <a:t>Data grouped meaningfully - Tournaments, Players, Winners</a:t>
            </a:r>
          </a:p>
          <a:p>
            <a:r>
              <a:rPr lang="en-AU" sz="2400" smtClean="0"/>
              <a:t>No repeating data</a:t>
            </a:r>
          </a:p>
          <a:p>
            <a:r>
              <a:rPr lang="en-AU" sz="2400" smtClean="0"/>
              <a:t>Codes used to link tables</a:t>
            </a:r>
          </a:p>
          <a:p>
            <a:r>
              <a:rPr lang="en-AU" sz="2400" smtClean="0"/>
              <a:t>Relationships created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27050" y="1484313"/>
          <a:ext cx="3365500" cy="108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651"/>
                <a:gridCol w="1815849"/>
              </a:tblGrid>
              <a:tr h="276225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 err="1">
                          <a:effectLst/>
                        </a:rPr>
                        <a:t>TournamentCode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Tournament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Indiana Invitational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2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Cleveland Open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3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Des Moines Masters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135438" y="2133600"/>
          <a:ext cx="4470400" cy="1362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598"/>
                <a:gridCol w="1599064"/>
                <a:gridCol w="1776738"/>
              </a:tblGrid>
              <a:tr h="276225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Player Code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 err="1">
                          <a:effectLst/>
                        </a:rPr>
                        <a:t>TournamentCode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u="none" strike="noStrike">
                          <a:effectLst/>
                        </a:rPr>
                        <a:t>Year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smtClean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smtClean="0">
                          <a:effectLst/>
                        </a:rPr>
                        <a:t>1999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smtClean="0">
                          <a:effectLst/>
                        </a:rPr>
                        <a:t>2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smtClean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smtClean="0">
                          <a:effectLst/>
                        </a:rPr>
                        <a:t>1998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3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1999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smtClean="0">
                          <a:effectLst/>
                        </a:rPr>
                        <a:t>3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 smtClean="0">
                          <a:effectLst/>
                        </a:rPr>
                        <a:t>2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1999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55613" y="3644900"/>
          <a:ext cx="6019800" cy="108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221"/>
                <a:gridCol w="1598514"/>
                <a:gridCol w="1776126"/>
                <a:gridCol w="1550939"/>
              </a:tblGrid>
              <a:tr h="276225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dirty="0">
                          <a:effectLst/>
                        </a:rPr>
                        <a:t>Player Code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First Name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>
                          <a:effectLst/>
                        </a:rPr>
                        <a:t>Last Name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u="none" strike="noStrike">
                          <a:effectLst/>
                        </a:rPr>
                        <a:t>DOB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1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Chip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Masterton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14/03/1977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2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Al 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Fredrickson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21/07/1975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>
                          <a:effectLst/>
                        </a:rPr>
                        <a:t>3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Bob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>
                          <a:effectLst/>
                        </a:rPr>
                        <a:t>Albertson</a:t>
                      </a:r>
                      <a:endParaRPr lang="en-A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b="1" u="none" strike="noStrike" dirty="0">
                          <a:effectLst/>
                        </a:rPr>
                        <a:t>28/09/1968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7418" name="TextBox 16"/>
          <p:cNvSpPr txBox="1">
            <a:spLocks noChangeArrowheads="1"/>
          </p:cNvSpPr>
          <p:nvPr/>
        </p:nvSpPr>
        <p:spPr bwMode="auto">
          <a:xfrm>
            <a:off x="684213" y="1017588"/>
            <a:ext cx="1517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/>
              <a:t>Tournaments</a:t>
            </a:r>
          </a:p>
        </p:txBody>
      </p:sp>
      <p:sp>
        <p:nvSpPr>
          <p:cNvPr id="57419" name="TextBox 18"/>
          <p:cNvSpPr txBox="1">
            <a:spLocks noChangeArrowheads="1"/>
          </p:cNvSpPr>
          <p:nvPr/>
        </p:nvSpPr>
        <p:spPr bwMode="auto">
          <a:xfrm>
            <a:off x="539750" y="3181350"/>
            <a:ext cx="954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/>
              <a:t>Players</a:t>
            </a:r>
          </a:p>
        </p:txBody>
      </p:sp>
      <p:sp>
        <p:nvSpPr>
          <p:cNvPr id="57420" name="TextBox 19"/>
          <p:cNvSpPr txBox="1">
            <a:spLocks noChangeArrowheads="1"/>
          </p:cNvSpPr>
          <p:nvPr/>
        </p:nvSpPr>
        <p:spPr bwMode="auto">
          <a:xfrm>
            <a:off x="4211638" y="1628775"/>
            <a:ext cx="2314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/>
              <a:t>Tournament Winners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692275" y="1998663"/>
            <a:ext cx="4032250" cy="555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220788" y="2636838"/>
            <a:ext cx="3135312" cy="1404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26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Normalise this data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07950" y="1557338"/>
          <a:ext cx="8928992" cy="3168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1097"/>
                <a:gridCol w="2551140"/>
                <a:gridCol w="1812994"/>
                <a:gridCol w="806135"/>
                <a:gridCol w="1544282"/>
                <a:gridCol w="608647"/>
                <a:gridCol w="854697"/>
              </a:tblGrid>
              <a:tr h="352039"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800" b="1" u="none" strike="noStrike" dirty="0" smtClean="0">
                          <a:effectLst/>
                        </a:rPr>
                        <a:t>Bounces </a:t>
                      </a:r>
                      <a:r>
                        <a:rPr lang="en-AU" sz="1800" b="1" u="none" strike="noStrike" dirty="0">
                          <a:effectLst/>
                        </a:rPr>
                        <a:t>Online Books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Name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Address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Book purchased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Item Cost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Date of purchase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Quantity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Total Cost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Tom Jones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56 Latrobe </a:t>
                      </a:r>
                      <a:r>
                        <a:rPr lang="en-AU" sz="1200" u="none" strike="noStrike" dirty="0" err="1">
                          <a:effectLst/>
                        </a:rPr>
                        <a:t>Street,Melbourne</a:t>
                      </a:r>
                      <a:r>
                        <a:rPr lang="en-AU" sz="1200" u="none" strike="noStrike" dirty="0">
                          <a:effectLst/>
                        </a:rPr>
                        <a:t>, VIC 3000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The Girl in the Hornet's Nest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Tom Jones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65 Latrobe Street,Melbourne, VIC 3000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Curiosity Killed the Cat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$14.95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236 Smith Street, Collingwood VIC 3002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Lord of the Necklaces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$18.95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10/03/2011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$37.90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237 Smith Street, Collingwood VIC 3002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The Girl in the Hornet's Nest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10/03/2011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45 High Street, Sydney, NSW, 2000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Hobby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$13.95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$27.90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Street, Sydney, NSW, 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Lord of the Necklaces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  <a:tr h="352039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Street, Newcastle, NSW, 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Girl in the Hornet's Nest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58" marR="8958" marT="8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786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First stage - 1NF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388" y="1628775"/>
          <a:ext cx="8712969" cy="3816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1574"/>
                <a:gridCol w="611974"/>
                <a:gridCol w="958758"/>
                <a:gridCol w="438581"/>
                <a:gridCol w="815964"/>
                <a:gridCol w="479379"/>
                <a:gridCol w="673171"/>
                <a:gridCol w="1397339"/>
                <a:gridCol w="662971"/>
                <a:gridCol w="815964"/>
                <a:gridCol w="573725"/>
                <a:gridCol w="693569"/>
              </a:tblGrid>
              <a:tr h="477053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First Name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Last Name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Address1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Address2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Suburb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State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Postcode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Book purchased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Item Cost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Date of purchase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Quantity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Total Cost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77053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Tom 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 Jones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56 Latrobe Street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 Melbourne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VIC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3000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Girl in the Hornet's Nest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</a:tr>
              <a:tr h="477053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Tom 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 Jones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65 Latrobe Street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 Melbourne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VIC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3000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Curiosity Killed the Cat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08/03/2011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</a:tr>
              <a:tr h="477053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236 Smith Street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Collingwood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VIC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3002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Lord of the Necklaces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$18.95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10/03/2011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$37.90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</a:tr>
              <a:tr h="477053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Mary 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 Small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236 Smith Street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Collingwood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VIC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3002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 dirty="0">
                          <a:effectLst/>
                        </a:rPr>
                        <a:t>The Girl in the Hornet's Nest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10/03/2011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</a:tr>
              <a:tr h="477053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Sydney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NSW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Hobby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$13.95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12/03/2011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2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$27.90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</a:tr>
              <a:tr h="477053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Sydney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NSW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Lord of the Necklaces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12/03/2011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</a:tr>
              <a:tr h="477053"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Fred 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 Blogs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45 High Street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Sydney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NSW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2000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200" u="none" strike="noStrike">
                          <a:effectLst/>
                        </a:rPr>
                        <a:t>The Girl in the Hornet's Nest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>
                          <a:effectLst/>
                        </a:rPr>
                        <a:t>$24.95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>
                          <a:effectLst/>
                        </a:rPr>
                        <a:t>12/03/2011</a:t>
                      </a:r>
                      <a:endParaRPr lang="en-A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u="none" strike="noStrike" dirty="0">
                          <a:effectLst/>
                        </a:rPr>
                        <a:t>1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200" u="none" strike="noStrike" dirty="0">
                          <a:effectLst/>
                        </a:rPr>
                        <a:t>$24.95</a:t>
                      </a:r>
                      <a:endParaRPr lang="en-A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27" marR="7227" marT="7227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690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68313" y="90488"/>
            <a:ext cx="8229600" cy="1143000"/>
          </a:xfrm>
        </p:spPr>
        <p:txBody>
          <a:bodyPr/>
          <a:lstStyle/>
          <a:p>
            <a:r>
              <a:rPr lang="en-AU" smtClean="0"/>
              <a:t>Second Stage – 2NF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7950" y="1268413"/>
          <a:ext cx="8064896" cy="17504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7116"/>
                <a:gridCol w="865829"/>
                <a:gridCol w="895684"/>
                <a:gridCol w="1403240"/>
                <a:gridCol w="786723"/>
                <a:gridCol w="1049431"/>
                <a:gridCol w="701620"/>
                <a:gridCol w="985253"/>
              </a:tblGrid>
              <a:tr h="378042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 err="1">
                          <a:effectLst/>
                        </a:rPr>
                        <a:t>CustomerCode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First Name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Last Name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Address1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Address2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Suburb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State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Postcode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u="none" strike="noStrike" baseline="0" dirty="0">
                          <a:effectLst/>
                        </a:rPr>
                        <a:t>116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Tom 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 Jones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>
                          <a:effectLst/>
                        </a:rPr>
                        <a:t>56 Latrobe Street</a:t>
                      </a:r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 Melbourne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>
                          <a:effectLst/>
                        </a:rPr>
                        <a:t>VIC</a:t>
                      </a:r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600" u="none" strike="noStrike" baseline="0">
                          <a:effectLst/>
                        </a:rPr>
                        <a:t>3000</a:t>
                      </a:r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u="none" strike="noStrike" baseline="0" dirty="0">
                          <a:effectLst/>
                        </a:rPr>
                        <a:t>457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>
                          <a:effectLst/>
                        </a:rPr>
                        <a:t>Mary </a:t>
                      </a:r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 Small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236 Smith Street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>
                          <a:effectLst/>
                        </a:rPr>
                        <a:t>Collingwood</a:t>
                      </a:r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>
                          <a:effectLst/>
                        </a:rPr>
                        <a:t>VIC</a:t>
                      </a:r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600" u="none" strike="noStrike" baseline="0" dirty="0">
                          <a:effectLst/>
                        </a:rPr>
                        <a:t>3002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8042">
                <a:tc>
                  <a:txBody>
                    <a:bodyPr/>
                    <a:lstStyle/>
                    <a:p>
                      <a:pPr algn="ctr" fontAlgn="b"/>
                      <a:r>
                        <a:rPr lang="en-AU" sz="1600" u="none" strike="noStrike" baseline="0" dirty="0">
                          <a:effectLst/>
                        </a:rPr>
                        <a:t>890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>
                          <a:effectLst/>
                        </a:rPr>
                        <a:t>Fred </a:t>
                      </a:r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>
                          <a:effectLst/>
                        </a:rPr>
                        <a:t> Blogs</a:t>
                      </a:r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>
                          <a:effectLst/>
                        </a:rPr>
                        <a:t>45 High Street</a:t>
                      </a:r>
                      <a:endParaRPr lang="en-AU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Sydney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u="none" strike="noStrike" baseline="0" dirty="0">
                          <a:effectLst/>
                        </a:rPr>
                        <a:t>NSW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600" u="none" strike="noStrike" baseline="0" dirty="0">
                          <a:effectLst/>
                        </a:rPr>
                        <a:t>2000</a:t>
                      </a:r>
                      <a:endParaRPr lang="en-AU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42988" y="3552825"/>
          <a:ext cx="7632850" cy="3065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2499"/>
                <a:gridCol w="2097694"/>
                <a:gridCol w="995256"/>
                <a:gridCol w="1224930"/>
                <a:gridCol w="861279"/>
                <a:gridCol w="1041192"/>
              </a:tblGrid>
              <a:tr h="443843"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 dirty="0" err="1">
                          <a:effectLst/>
                        </a:rPr>
                        <a:t>CustomerCode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 dirty="0">
                          <a:effectLst/>
                        </a:rPr>
                        <a:t>Book purchased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 dirty="0">
                          <a:effectLst/>
                        </a:rPr>
                        <a:t>Item Cost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 dirty="0">
                          <a:effectLst/>
                        </a:rPr>
                        <a:t>Date of purchase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 dirty="0">
                          <a:effectLst/>
                        </a:rPr>
                        <a:t>Quantity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 dirty="0">
                          <a:effectLst/>
                        </a:rPr>
                        <a:t>Total Cost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384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 dirty="0">
                          <a:effectLst/>
                        </a:rPr>
                        <a:t>116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 dirty="0">
                          <a:effectLst/>
                        </a:rPr>
                        <a:t>The Girl in the Hornet's Nest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>
                          <a:effectLst/>
                        </a:rPr>
                        <a:t>$24.95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08/03/2011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>
                          <a:effectLst/>
                        </a:rPr>
                        <a:t>$24.95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959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116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 dirty="0">
                          <a:effectLst/>
                        </a:rPr>
                        <a:t>Curiosity Killed the Cat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 dirty="0">
                          <a:effectLst/>
                        </a:rPr>
                        <a:t>$14.95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 dirty="0">
                          <a:effectLst/>
                        </a:rPr>
                        <a:t>08/03/2011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>
                          <a:effectLst/>
                        </a:rPr>
                        <a:t>$14.95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959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457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>
                          <a:effectLst/>
                        </a:rPr>
                        <a:t>Lord of the Necklaces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>
                          <a:effectLst/>
                        </a:rPr>
                        <a:t>$18.95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 dirty="0">
                          <a:effectLst/>
                        </a:rPr>
                        <a:t>10/03/2011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 dirty="0">
                          <a:effectLst/>
                        </a:rPr>
                        <a:t>2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>
                          <a:effectLst/>
                        </a:rPr>
                        <a:t>$37.90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384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457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 dirty="0">
                          <a:effectLst/>
                        </a:rPr>
                        <a:t>The Girl in the Hornet's Nest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>
                          <a:effectLst/>
                        </a:rPr>
                        <a:t>$24.95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10/03/2011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 dirty="0">
                          <a:effectLst/>
                        </a:rPr>
                        <a:t>$24.95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959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 dirty="0">
                          <a:effectLst/>
                        </a:rPr>
                        <a:t>890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>
                          <a:effectLst/>
                        </a:rPr>
                        <a:t>The Hobby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>
                          <a:effectLst/>
                        </a:rPr>
                        <a:t>$13.95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12/03/2011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2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 dirty="0">
                          <a:effectLst/>
                        </a:rPr>
                        <a:t>$27.90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9959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890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>
                          <a:effectLst/>
                        </a:rPr>
                        <a:t>Lord of the Necklaces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>
                          <a:effectLst/>
                        </a:rPr>
                        <a:t>$24.95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12/03/2011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 dirty="0">
                          <a:effectLst/>
                        </a:rPr>
                        <a:t>$24.95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384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890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500" u="none" strike="noStrike" baseline="0" dirty="0">
                          <a:effectLst/>
                        </a:rPr>
                        <a:t>The Girl in the Hornet's Nest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>
                          <a:effectLst/>
                        </a:rPr>
                        <a:t>$24.95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12/03/2011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500" u="none" strike="noStrike" baseline="0">
                          <a:effectLst/>
                        </a:rPr>
                        <a:t>1</a:t>
                      </a:r>
                      <a:endParaRPr lang="en-AU" sz="1500" b="0" i="0" u="none" strike="noStrike" baseline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500" u="none" strike="noStrike" baseline="0" dirty="0">
                          <a:effectLst/>
                        </a:rPr>
                        <a:t>$24.95</a:t>
                      </a:r>
                      <a:endParaRPr lang="en-AU" sz="15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468313" y="2205038"/>
            <a:ext cx="719137" cy="2160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604" name="TextBox 7"/>
          <p:cNvSpPr txBox="1">
            <a:spLocks noChangeArrowheads="1"/>
          </p:cNvSpPr>
          <p:nvPr/>
        </p:nvSpPr>
        <p:spPr bwMode="auto">
          <a:xfrm>
            <a:off x="312738" y="836613"/>
            <a:ext cx="1749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/>
              <a:t>Customer table</a:t>
            </a:r>
          </a:p>
        </p:txBody>
      </p:sp>
      <p:sp>
        <p:nvSpPr>
          <p:cNvPr id="63605" name="TextBox 8"/>
          <p:cNvSpPr txBox="1">
            <a:spLocks noChangeArrowheads="1"/>
          </p:cNvSpPr>
          <p:nvPr/>
        </p:nvSpPr>
        <p:spPr bwMode="auto">
          <a:xfrm>
            <a:off x="971550" y="3141663"/>
            <a:ext cx="25574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/>
              <a:t>Books Purchased table</a:t>
            </a:r>
          </a:p>
        </p:txBody>
      </p:sp>
    </p:spTree>
    <p:extLst>
      <p:ext uri="{BB962C8B-B14F-4D97-AF65-F5344CB8AC3E}">
        <p14:creationId xmlns:p14="http://schemas.microsoft.com/office/powerpoint/2010/main" val="21871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Third Stage - 3NF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388" y="1268413"/>
          <a:ext cx="7416823" cy="14456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3394"/>
                <a:gridCol w="719022"/>
                <a:gridCol w="872996"/>
                <a:gridCol w="1367692"/>
                <a:gridCol w="774784"/>
                <a:gridCol w="1163993"/>
                <a:gridCol w="596546"/>
                <a:gridCol w="698396"/>
              </a:tblGrid>
              <a:tr h="24787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Customer Table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656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 err="1">
                          <a:effectLst/>
                        </a:rPr>
                        <a:t>CustomerCode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First Name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Last Name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Address1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Address2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Suburb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State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Postcode</a:t>
                      </a:r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47876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116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Tom 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 Jones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56 Latrobe Street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 Melbourne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VIC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u="none" strike="noStrike">
                          <a:effectLst/>
                        </a:rPr>
                        <a:t>3000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7876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457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Mary 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 Small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236 Smith Street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Collingwood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VIC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u="none" strike="noStrike">
                          <a:effectLst/>
                        </a:rPr>
                        <a:t>3002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47876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890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Fred 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 Blogs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45 High Street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>
                          <a:effectLst/>
                        </a:rPr>
                        <a:t>Sydney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NSW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u="none" strike="noStrike" dirty="0">
                          <a:effectLst/>
                        </a:rPr>
                        <a:t>2000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419475" y="2852738"/>
          <a:ext cx="5400600" cy="2036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7887"/>
                <a:gridCol w="1077671"/>
                <a:gridCol w="1338924"/>
                <a:gridCol w="898059"/>
                <a:gridCol w="898059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Purchases Table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 err="1">
                          <a:effectLst/>
                        </a:rPr>
                        <a:t>CustomerCode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 err="1">
                          <a:effectLst/>
                        </a:rPr>
                        <a:t>BookCode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Date of purchase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Quantity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116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08/03/2011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116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15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08/03/2011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$14.95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457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36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10/03/2011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2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$37.90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457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10/03/2011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890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4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12/03/2011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2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$27.95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890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36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12/03/2011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$28.95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890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12/03/2011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 dirty="0">
                          <a:effectLst/>
                        </a:rPr>
                        <a:t>1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$24.95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55650" y="4941888"/>
          <a:ext cx="6264696" cy="178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7956"/>
                <a:gridCol w="2249637"/>
                <a:gridCol w="1635341"/>
                <a:gridCol w="1461762"/>
              </a:tblGrid>
              <a:tr h="293381">
                <a:tc>
                  <a:txBody>
                    <a:bodyPr/>
                    <a:lstStyle/>
                    <a:p>
                      <a:pPr algn="l" fontAlgn="b"/>
                      <a:r>
                        <a:rPr lang="en-AU" sz="1600" b="1" u="none" strike="noStrike" dirty="0">
                          <a:effectLst/>
                        </a:rPr>
                        <a:t>Books Table</a:t>
                      </a:r>
                      <a:endParaRPr lang="en-A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808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AU" sz="14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BookCode</a:t>
                      </a:r>
                      <a:endParaRPr lang="en-A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A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Book Name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A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Genre</a:t>
                      </a:r>
                      <a:endParaRPr lang="en-A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A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 Cost</a:t>
                      </a:r>
                      <a:endParaRPr lang="en-A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808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The Girl in the Hornet's Nest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Murder Mystery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u="none" strike="noStrike" dirty="0">
                          <a:effectLst/>
                        </a:rPr>
                        <a:t>$24.95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808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15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Curiosity Killed the Cat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Romance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u="none" strike="noStrike" dirty="0">
                          <a:effectLst/>
                        </a:rPr>
                        <a:t>$14.95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808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36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Lord of the Necklaces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Fantasy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u="none" strike="noStrike" dirty="0">
                          <a:effectLst/>
                        </a:rPr>
                        <a:t>$18.95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808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u="none" strike="noStrike">
                          <a:effectLst/>
                        </a:rPr>
                        <a:t>4</a:t>
                      </a:r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u="none" strike="noStrike" dirty="0">
                          <a:effectLst/>
                        </a:rPr>
                        <a:t>The Hobby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Fantasy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u="none" strike="noStrike" dirty="0">
                          <a:effectLst/>
                        </a:rPr>
                        <a:t>$13.95</a:t>
                      </a:r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H="1" flipV="1">
            <a:off x="1042988" y="2133600"/>
            <a:ext cx="2665412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476375" y="3500438"/>
            <a:ext cx="3455988" cy="2160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716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789</Words>
  <Application>Microsoft Office PowerPoint</Application>
  <PresentationFormat>On-screen Show (4:3)</PresentationFormat>
  <Paragraphs>445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Normalisation</vt:lpstr>
      <vt:lpstr>Raw Data</vt:lpstr>
      <vt:lpstr>1NF</vt:lpstr>
      <vt:lpstr>2NF</vt:lpstr>
      <vt:lpstr>3NF</vt:lpstr>
      <vt:lpstr>Normalise this data</vt:lpstr>
      <vt:lpstr>First stage - 1NF</vt:lpstr>
      <vt:lpstr>Second Stage – 2NF</vt:lpstr>
      <vt:lpstr>Third Stage - 3NF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Normalisation</dc:title>
  <dc:creator>Baird, Kelvin G</dc:creator>
  <cp:lastModifiedBy>Baird, Kelvin G</cp:lastModifiedBy>
  <cp:revision>1</cp:revision>
  <dcterms:created xsi:type="dcterms:W3CDTF">2015-04-13T10:46:25Z</dcterms:created>
  <dcterms:modified xsi:type="dcterms:W3CDTF">2016-12-28T22:23:18Z</dcterms:modified>
</cp:coreProperties>
</file>